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284" r:id="rId3"/>
    <p:sldId id="283" r:id="rId4"/>
    <p:sldId id="285" r:id="rId5"/>
    <p:sldId id="286" r:id="rId6"/>
    <p:sldId id="299" r:id="rId7"/>
    <p:sldId id="292" r:id="rId8"/>
    <p:sldId id="291" r:id="rId9"/>
    <p:sldId id="300" r:id="rId10"/>
    <p:sldId id="288" r:id="rId11"/>
    <p:sldId id="294" r:id="rId12"/>
    <p:sldId id="293" r:id="rId13"/>
    <p:sldId id="295" r:id="rId14"/>
    <p:sldId id="296" r:id="rId15"/>
    <p:sldId id="297" r:id="rId16"/>
    <p:sldId id="298" r:id="rId17"/>
    <p:sldId id="289" r:id="rId18"/>
    <p:sldId id="290" r:id="rId19"/>
    <p:sldId id="276" r:id="rId2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uta.jankevica" initials="" lastIdx="6" clrIdx="0"/>
  <p:cmAuthor id="1" name="Jānis Šīre" initials="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4A87"/>
    <a:srgbClr val="003399"/>
    <a:srgbClr val="3333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Vidējs stils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Vidējs stils 2 - izcēlum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Vidējs stils 3 - izcēlum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Vidējs stils 3 - izcēlum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505E3EF-67EA-436B-97B2-0124C06EBD24}" styleName="Vidējs stils 4 - izcēlum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Vidējs stils 4 - izcēlum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Vidējs stils 4 - izcēlum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25E5076-3810-47DD-B79F-674D7AD40C01}" styleName="Tumšs stils 1 - izcēlum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Tumšs stils 1 - izcēlum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Tumšs stils 1 - izcēlum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Tumšs stils 1 - izcēlums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Tumšs stils 1 - izcēlum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Tumšs stils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Vidējs stils 4 - izcēlum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Vidējs stils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703" autoAdjust="0"/>
  </p:normalViewPr>
  <p:slideViewPr>
    <p:cSldViewPr snapToGrid="0" snapToObjects="1">
      <p:cViewPr varScale="1">
        <p:scale>
          <a:sx n="96" d="100"/>
          <a:sy n="96" d="100"/>
        </p:scale>
        <p:origin x="-20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754D902-D1D6-4DB1-99E9-A3916AD6FF68}" type="datetimeFigureOut">
              <a:rPr lang="en-US"/>
              <a:pPr>
                <a:defRPr/>
              </a:pPr>
              <a:t>4/14/2016</a:t>
            </a:fld>
            <a:endParaRPr 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4DFA6481-52F2-446C-B116-76AF0867FD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16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17514EC-5323-4151-9499-0372E3D4E10E}" type="datetimeFigureOut">
              <a:rPr lang="en-US"/>
              <a:pPr>
                <a:defRPr/>
              </a:pPr>
              <a:t>4/14/2016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9E434E6-DB86-42E2-83E3-D7B923FC73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741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563794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Ir ļoti daudz monitoringa staciju, kur novērojumi veikti tikai līdz 2004. gadam (pirms ieviesta ūdens </a:t>
            </a:r>
            <a:r>
              <a:rPr lang="lv-LV" dirty="0" err="1"/>
              <a:t>struktūrdirektīvas</a:t>
            </a:r>
            <a:r>
              <a:rPr lang="lv-LV" dirty="0"/>
              <a:t> monitorings) un nav vairāk informācijas. Lielā</a:t>
            </a:r>
            <a:r>
              <a:rPr lang="lv-LV" baseline="0" dirty="0"/>
              <a:t> daļā staciju smago metālu koncentrācijas pārsniedz gada vidējās vērtības un ar tendenci koncentrācijām pieaugt. Būtu nepieciešama papildus informācija, vai stacija iepriekš nav bijusi </a:t>
            </a:r>
            <a:r>
              <a:rPr lang="lv-LV" baseline="0" dirty="0" err="1"/>
              <a:t>mixing</a:t>
            </a:r>
            <a:r>
              <a:rPr lang="lv-LV" baseline="0" dirty="0"/>
              <a:t> zonā, vai arī papildus </a:t>
            </a:r>
            <a:r>
              <a:rPr lang="lv-LV" baseline="0" dirty="0" err="1"/>
              <a:t>skreenings</a:t>
            </a:r>
            <a:r>
              <a:rPr lang="lv-LV" baseline="0" dirty="0"/>
              <a:t> šī brīža situācijā.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E434E6-DB86-42E2-83E3-D7B923FC731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637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Dzīvsudrabs </a:t>
            </a:r>
            <a:r>
              <a:rPr lang="lv-LV" dirty="0" err="1"/>
              <a:t>biotā</a:t>
            </a:r>
            <a:r>
              <a:rPr lang="lv-LV" dirty="0"/>
              <a:t> – visos gados ir bijis EQS pārsniegums, taču ar tendenci samazināties. Ļoti</a:t>
            </a:r>
            <a:r>
              <a:rPr lang="lv-LV" baseline="0" dirty="0"/>
              <a:t> līdzīga situācija ir arī Latvijā ar dzīvsudraba koncentrācijām </a:t>
            </a:r>
            <a:r>
              <a:rPr lang="lv-LV" baseline="0" dirty="0" err="1"/>
              <a:t>biotā</a:t>
            </a:r>
            <a:r>
              <a:rPr lang="lv-LV" baseline="0" dirty="0"/>
              <a:t>. (lai pārāk netracinātu cilvēkus)</a:t>
            </a:r>
            <a:endParaRPr lang="en-US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E434E6-DB86-42E2-83E3-D7B923FC731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8080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Pirmajā grafikā visi monitoringa dati 3 dziļumos (atšķirībā</a:t>
            </a:r>
            <a:r>
              <a:rPr lang="lv-LV" baseline="0" dirty="0"/>
              <a:t> no iekšzemes), </a:t>
            </a:r>
            <a:r>
              <a:rPr lang="lv-LV" baseline="0" dirty="0" err="1"/>
              <a:t>piegrunts</a:t>
            </a:r>
            <a:r>
              <a:rPr lang="lv-LV" baseline="0" dirty="0"/>
              <a:t> slānī 2010. gadā sasniegta maksimāli pieļaujamā vērtība.</a:t>
            </a:r>
            <a:br>
              <a:rPr lang="lv-LV" baseline="0" dirty="0"/>
            </a:br>
            <a:r>
              <a:rPr lang="lv-LV" baseline="0" dirty="0"/>
              <a:t>Otrajā grafikā gada vidējās vērtības pa dziļumiem. Redzami gada vidējo koncentrāciju pārsniegumi līdz pat 2010. gadam, taču ar tendenci samazināties.</a:t>
            </a:r>
            <a:endParaRPr lang="en-US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E434E6-DB86-42E2-83E3-D7B923FC731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151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Arī </a:t>
            </a:r>
            <a:r>
              <a:rPr lang="lv-LV" dirty="0" err="1"/>
              <a:t>sedimentos</a:t>
            </a:r>
            <a:r>
              <a:rPr lang="lv-LV" dirty="0"/>
              <a:t> kadmija</a:t>
            </a:r>
            <a:r>
              <a:rPr lang="lv-LV" baseline="0" dirty="0"/>
              <a:t> koncentrācijas samazinās.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E434E6-DB86-42E2-83E3-D7B923FC731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5177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49781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03449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83830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66512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15088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E434E6-DB86-42E2-83E3-D7B923FC731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04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lv-LV" dirty="0">
                <a:solidFill>
                  <a:srgbClr val="FF0000"/>
                </a:solidFill>
              </a:rPr>
              <a:t>Jāpaskaidro paraugu skaits – ka ne vienmēr notekūdeņi no uzņēmuma tiek novadīti ūdenstilpnēs </a:t>
            </a:r>
            <a:r>
              <a:rPr lang="lv-LV" dirty="0" err="1">
                <a:solidFill>
                  <a:srgbClr val="FF0000"/>
                </a:solidFill>
              </a:rPr>
              <a:t>utt</a:t>
            </a:r>
            <a:r>
              <a:rPr lang="lv-LV" dirty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E434E6-DB86-42E2-83E3-D7B923FC731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49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Trūkst Dioksīni un </a:t>
            </a:r>
            <a:r>
              <a:rPr lang="lv-LV" dirty="0" err="1"/>
              <a:t>Heksabromciklododekāns</a:t>
            </a:r>
            <a:r>
              <a:rPr lang="lv-LV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E434E6-DB86-42E2-83E3-D7B923FC731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146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Vairumā</a:t>
            </a:r>
            <a:r>
              <a:rPr lang="lv-LV" baseline="0" dirty="0"/>
              <a:t> monitoringa staciju trendu analīzi iespējams veikt tikai smagajiem metāliem, piemēram svinam (</a:t>
            </a:r>
            <a:r>
              <a:rPr lang="lv-LV" baseline="0" dirty="0" err="1"/>
              <a:t>lead</a:t>
            </a:r>
            <a:r>
              <a:rPr lang="lv-LV" baseline="0" dirty="0"/>
              <a:t>), jo dati ir pieejami sākot no 2000 vai 2001 gada. </a:t>
            </a:r>
            <a:endParaRPr lang="lv-LV" dirty="0"/>
          </a:p>
          <a:p>
            <a:r>
              <a:rPr lang="lv-LV" dirty="0"/>
              <a:t>Pirmajā grafikā visi monitoringa rezultāti par svinu (koncentrācijas virs kvantificēšanas robežas līdz 2006. gadam.</a:t>
            </a:r>
            <a:br>
              <a:rPr lang="lv-LV" dirty="0"/>
            </a:br>
            <a:r>
              <a:rPr lang="lv-LV" dirty="0"/>
              <a:t>Otrajā</a:t>
            </a:r>
            <a:r>
              <a:rPr lang="lv-LV" baseline="0" dirty="0"/>
              <a:t> grafikā gada vidējās koncentrācijas, kur 2003 gadā bijis </a:t>
            </a:r>
            <a:r>
              <a:rPr lang="lv-LV" baseline="0" dirty="0" err="1"/>
              <a:t>annual</a:t>
            </a:r>
            <a:r>
              <a:rPr lang="lv-LV" baseline="0" dirty="0"/>
              <a:t> </a:t>
            </a:r>
            <a:r>
              <a:rPr lang="lv-LV" baseline="0" dirty="0" err="1"/>
              <a:t>average</a:t>
            </a:r>
            <a:r>
              <a:rPr lang="lv-LV" baseline="0" dirty="0"/>
              <a:t> EQS pārsniegums, taču svina (</a:t>
            </a:r>
            <a:r>
              <a:rPr lang="lv-LV" baseline="0" dirty="0" err="1"/>
              <a:t>lead</a:t>
            </a:r>
            <a:r>
              <a:rPr lang="lv-LV" baseline="0" dirty="0"/>
              <a:t>) koncentrāciju tendence rāda koncentrāciju samazināšanos.</a:t>
            </a:r>
            <a:endParaRPr lang="en-US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E434E6-DB86-42E2-83E3-D7B923FC731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514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04E1F-6D76-4083-9CEA-06CCA41CBB9A}" type="datetimeFigureOut">
              <a:rPr lang="en-US"/>
              <a:pPr>
                <a:defRPr/>
              </a:pPr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28A9C-EB91-4492-B761-E7E708DF0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EAD3F-E838-4A84-91C9-4F4147022CA1}" type="datetimeFigureOut">
              <a:rPr lang="en-US"/>
              <a:pPr>
                <a:defRPr/>
              </a:pPr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33F93-CF51-4700-8F3D-965812FF60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F7D62-39D9-40BF-AA64-A77F3C0DA30F}" type="datetimeFigureOut">
              <a:rPr lang="en-US"/>
              <a:pPr>
                <a:defRPr/>
              </a:pPr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B4264-0C7E-4950-9057-E729E0ED2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C2C0C-7DCB-4B95-AB05-62D0A6A5862B}" type="datetimeFigureOut">
              <a:rPr lang="en-US"/>
              <a:pPr>
                <a:defRPr/>
              </a:pPr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02919-BB4D-4450-801A-60A9D9127B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9D9A1-6DEA-40B1-8AAF-F11BB6DACC94}" type="datetimeFigureOut">
              <a:rPr lang="en-US"/>
              <a:pPr>
                <a:defRPr/>
              </a:pPr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287A0-2CB6-4B8B-8D52-4A2BA3216B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990D9-E611-42F6-8E5D-D21AE5847DD6}" type="datetimeFigureOut">
              <a:rPr lang="en-US"/>
              <a:pPr>
                <a:defRPr/>
              </a:pPr>
              <a:t>4/14/2016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ACB9C-568B-4CB7-A694-8C3CB5C453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101B3-77BF-4327-9ADA-E79BA28547F7}" type="datetimeFigureOut">
              <a:rPr lang="en-US"/>
              <a:pPr>
                <a:defRPr/>
              </a:pPr>
              <a:t>4/14/2016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12820-0990-42CD-92C9-383A120011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D5011-E5A2-41B3-B7D9-C1CEF21DBC3D}" type="datetimeFigureOut">
              <a:rPr lang="en-US"/>
              <a:pPr>
                <a:defRPr/>
              </a:pPr>
              <a:t>4/14/2016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EA177-7C3A-4D25-9969-7E9AEE998B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717B0-9026-4090-A9B3-0C326FB70B58}" type="datetimeFigureOut">
              <a:rPr lang="en-US"/>
              <a:pPr>
                <a:defRPr/>
              </a:pPr>
              <a:t>4/14/2016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FFA6D-BF38-40A1-846C-CC2F8FA65E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6CC25-BD9A-4811-931B-3C4EDBAE089A}" type="datetimeFigureOut">
              <a:rPr lang="en-US"/>
              <a:pPr>
                <a:defRPr/>
              </a:pPr>
              <a:t>4/14/2016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DDCCF-5D29-499B-9A28-B83694198F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0F9EE-AFCD-41F5-8426-F0AFCFA8BB45}" type="datetimeFigureOut">
              <a:rPr lang="en-US"/>
              <a:pPr>
                <a:defRPr/>
              </a:pPr>
              <a:t>4/14/2016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4B0F0-DA58-4D59-93B0-0A6CDC0A63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BD87BED-EB93-4982-B033-25ED1434433D}" type="datetimeFigureOut">
              <a:rPr lang="en-US"/>
              <a:pPr>
                <a:defRPr/>
              </a:pPr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E0AF851-D971-46F2-9764-E981696D01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file:///\\localhost\Users\an\Documents\JAMUNA\DARBS\VECIE%20FAILI\LVVGMC\stila%20gramata\DARBA%20FAILI\ELEKTRONISKIE%20MEDIJI\PPT%20PREZENTA%25CC%2584CIJA\logo_reverss-01.png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file:///\\localhost\Users\an\Documents\JAMUNA\DARBS\VECIE%20FAILI\LVVGMC\stila%20gramata\DARBA%20FAILI\ELEKTRONISKIE%20MEDIJI\PPT%20PREZENTA%25CC%2584CIJA\logo_aplis_zils-01.png" TargetMode="Externa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 txBox="1">
            <a:spLocks/>
          </p:cNvSpPr>
          <p:nvPr/>
        </p:nvSpPr>
        <p:spPr bwMode="auto">
          <a:xfrm>
            <a:off x="122238" y="2743200"/>
            <a:ext cx="8907462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en-US" sz="4000" b="1" dirty="0">
                <a:solidFill>
                  <a:schemeClr val="bg1"/>
                </a:solidFill>
                <a:latin typeface="Calibri" pitchFamily="34" charset="0"/>
              </a:rPr>
              <a:t>PRIORITY SUBSTANCES INVENTARIZATION AND MONITORING PROGRAMME OPTIMIZATION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85800" y="5605463"/>
            <a:ext cx="6400800" cy="56515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4200" cap="all" dirty="0">
                <a:solidFill>
                  <a:srgbClr val="FFFFFF"/>
                </a:solidFill>
              </a:rPr>
              <a:t>20</a:t>
            </a:r>
            <a:r>
              <a:rPr lang="lv-LV" sz="4200" cap="all">
                <a:solidFill>
                  <a:srgbClr val="FFFFFF"/>
                </a:solidFill>
              </a:rPr>
              <a:t>16</a:t>
            </a:r>
            <a:endParaRPr lang="en-US" sz="4200" cap="all" dirty="0">
              <a:solidFill>
                <a:srgbClr val="FFFFFF"/>
              </a:solidFill>
            </a:endParaRPr>
          </a:p>
        </p:txBody>
      </p:sp>
      <p:pic>
        <p:nvPicPr>
          <p:cNvPr id="15364" name="logo_reverss-01.png" descr="/Users/an/Documents/JAMUNA/DARBS/VECIE FAILI/LVVGMC/stila gramata/DARBA FAILI/ELEKTRONISKIE MEDIJI/PPT PREZENTĀCIJA/logo_reverss-01.png"/>
          <p:cNvPicPr>
            <a:picLocks noChangeAspect="1"/>
          </p:cNvPicPr>
          <p:nvPr/>
        </p:nvPicPr>
        <p:blipFill>
          <a:blip r:embed="rId4" r:link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838" y="611188"/>
            <a:ext cx="10795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eea_grants_logos_h_lt_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7388" y="5130800"/>
            <a:ext cx="2971800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>
          <a:xfrm>
            <a:off x="122238" y="100013"/>
            <a:ext cx="7947025" cy="1143000"/>
          </a:xfrm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</a:rPr>
              <a:t>Task 3 – Assessment of water chemical quality </a:t>
            </a:r>
          </a:p>
        </p:txBody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518525" cy="4525963"/>
          </a:xfrm>
        </p:spPr>
        <p:txBody>
          <a:bodyPr/>
          <a:lstStyle/>
          <a:p>
            <a:pPr algn="just">
              <a:defRPr/>
            </a:pPr>
            <a:r>
              <a:rPr lang="en-US" b="1" dirty="0"/>
              <a:t>Monitoring and project results</a:t>
            </a:r>
            <a:r>
              <a:rPr lang="en-US" dirty="0"/>
              <a:t> during last 15 years (2000-2015) </a:t>
            </a:r>
            <a:r>
              <a:rPr lang="lv-LV" dirty="0" err="1"/>
              <a:t>are</a:t>
            </a:r>
            <a:r>
              <a:rPr lang="lv-LV" dirty="0"/>
              <a:t> </a:t>
            </a:r>
            <a:r>
              <a:rPr lang="en-US" b="1" dirty="0"/>
              <a:t>evaluated</a:t>
            </a:r>
          </a:p>
          <a:p>
            <a:pPr marL="0" indent="0" algn="just">
              <a:buFont typeface="Arial" charset="0"/>
              <a:buNone/>
              <a:defRPr/>
            </a:pPr>
            <a:endParaRPr lang="en-US" sz="1200" b="1" dirty="0"/>
          </a:p>
          <a:p>
            <a:pPr algn="just">
              <a:defRPr/>
            </a:pPr>
            <a:r>
              <a:rPr lang="en-US" b="1" dirty="0"/>
              <a:t>Data analysis </a:t>
            </a:r>
            <a:r>
              <a:rPr lang="en-US" dirty="0"/>
              <a:t>by monitoring stations and by matrices (water, sediments and biota) </a:t>
            </a:r>
            <a:r>
              <a:rPr lang="lv-LV" b="1" dirty="0" err="1"/>
              <a:t>is</a:t>
            </a:r>
            <a:r>
              <a:rPr lang="lv-LV" b="1" dirty="0"/>
              <a:t> </a:t>
            </a:r>
            <a:r>
              <a:rPr lang="lv-LV" b="1" dirty="0" err="1"/>
              <a:t>almost</a:t>
            </a:r>
            <a:r>
              <a:rPr lang="lv-LV" b="1" dirty="0"/>
              <a:t> </a:t>
            </a:r>
            <a:r>
              <a:rPr lang="lv-LV" b="1" dirty="0" err="1"/>
              <a:t>finished</a:t>
            </a:r>
            <a:endParaRPr lang="en-US" dirty="0"/>
          </a:p>
          <a:p>
            <a:pPr marL="400050" lvl="1" indent="0" algn="just">
              <a:buFont typeface="Arial" charset="0"/>
              <a:buNone/>
              <a:defRPr/>
            </a:pPr>
            <a:r>
              <a:rPr lang="lv-LV" sz="2400" dirty="0"/>
              <a:t>- </a:t>
            </a:r>
            <a:r>
              <a:rPr lang="lv-LV" sz="2400" dirty="0" err="1"/>
              <a:t>Content</a:t>
            </a:r>
            <a:r>
              <a:rPr lang="lv-LV" sz="2400" dirty="0"/>
              <a:t> </a:t>
            </a:r>
            <a:r>
              <a:rPr lang="lv-LV" sz="2400" dirty="0" err="1"/>
              <a:t>and</a:t>
            </a:r>
            <a:r>
              <a:rPr lang="lv-LV" sz="2400" dirty="0"/>
              <a:t> </a:t>
            </a:r>
            <a:r>
              <a:rPr lang="lv-LV" sz="2400" dirty="0" err="1"/>
              <a:t>format</a:t>
            </a:r>
            <a:r>
              <a:rPr lang="en-US" sz="2400" dirty="0"/>
              <a:t> of the</a:t>
            </a:r>
            <a:r>
              <a:rPr lang="lv-LV" sz="2400" dirty="0"/>
              <a:t> </a:t>
            </a:r>
            <a:r>
              <a:rPr lang="lv-LV" sz="2400" dirty="0" err="1"/>
              <a:t>data</a:t>
            </a:r>
            <a:r>
              <a:rPr lang="en-US" sz="2400" dirty="0"/>
              <a:t> analysis has been accepted by contracting organization (80 % of work already done)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3911" y="-6019"/>
            <a:ext cx="8229600" cy="1143000"/>
          </a:xfrm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</a:rPr>
              <a:t>Task 3 – Assessment of water chemical quality</a:t>
            </a:r>
            <a:r>
              <a:rPr lang="lv-LV" sz="3200" b="1" dirty="0">
                <a:solidFill>
                  <a:schemeClr val="bg1"/>
                </a:solidFill>
              </a:rPr>
              <a:t> </a:t>
            </a:r>
            <a:endParaRPr lang="en-US" sz="3200" dirty="0">
              <a:solidFill>
                <a:schemeClr val="bg1"/>
              </a:solidFill>
            </a:endParaRPr>
          </a:p>
        </p:txBody>
      </p:sp>
      <p:graphicFrame>
        <p:nvGraphicFramePr>
          <p:cNvPr id="4" name="Satura vietturi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1701057"/>
              </p:ext>
            </p:extLst>
          </p:nvPr>
        </p:nvGraphicFramePr>
        <p:xfrm>
          <a:off x="259913" y="2266259"/>
          <a:ext cx="8588756" cy="404188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401646">
                  <a:extLst>
                    <a:ext uri="{9D8B030D-6E8A-4147-A177-3AD203B41FA5}">
                      <a16:colId xmlns="" xmlns:a16="http://schemas.microsoft.com/office/drawing/2014/main" val="210560817"/>
                    </a:ext>
                  </a:extLst>
                </a:gridCol>
                <a:gridCol w="1297167">
                  <a:extLst>
                    <a:ext uri="{9D8B030D-6E8A-4147-A177-3AD203B41FA5}">
                      <a16:colId xmlns="" xmlns:a16="http://schemas.microsoft.com/office/drawing/2014/main" val="3621451575"/>
                    </a:ext>
                  </a:extLst>
                </a:gridCol>
                <a:gridCol w="1012054">
                  <a:extLst>
                    <a:ext uri="{9D8B030D-6E8A-4147-A177-3AD203B41FA5}">
                      <a16:colId xmlns="" xmlns:a16="http://schemas.microsoft.com/office/drawing/2014/main" val="515896026"/>
                    </a:ext>
                  </a:extLst>
                </a:gridCol>
                <a:gridCol w="1268371">
                  <a:extLst>
                    <a:ext uri="{9D8B030D-6E8A-4147-A177-3AD203B41FA5}">
                      <a16:colId xmlns="" xmlns:a16="http://schemas.microsoft.com/office/drawing/2014/main" val="2434761789"/>
                    </a:ext>
                  </a:extLst>
                </a:gridCol>
                <a:gridCol w="1732281">
                  <a:extLst>
                    <a:ext uri="{9D8B030D-6E8A-4147-A177-3AD203B41FA5}">
                      <a16:colId xmlns="" xmlns:a16="http://schemas.microsoft.com/office/drawing/2014/main" val="3131990396"/>
                    </a:ext>
                  </a:extLst>
                </a:gridCol>
                <a:gridCol w="1877237">
                  <a:extLst>
                    <a:ext uri="{9D8B030D-6E8A-4147-A177-3AD203B41FA5}">
                      <a16:colId xmlns="" xmlns:a16="http://schemas.microsoft.com/office/drawing/2014/main" val="4125383067"/>
                    </a:ext>
                  </a:extLst>
                </a:gridCol>
              </a:tblGrid>
              <a:tr h="37239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6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Metai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60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Medžiaga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24295385"/>
                  </a:ext>
                </a:extLst>
              </a:tr>
              <a:tr h="14532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6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Cd ir jo junginiai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6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(Nr. 6)</a:t>
                      </a:r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6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DEHP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6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(Nr. 12)</a:t>
                      </a:r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6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Pb ir jo junginiai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6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(Nr. 20)</a:t>
                      </a:r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6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Hg ir jo junginiai (Nr. 21)</a:t>
                      </a:r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6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Poliaromatiniai angliavandeniliai (Nr. 28)</a:t>
                      </a:r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05891235"/>
                  </a:ext>
                </a:extLst>
              </a:tr>
              <a:tr h="3723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6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2001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6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6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6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6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DLK-AKS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6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13327024"/>
                  </a:ext>
                </a:extLst>
              </a:tr>
              <a:tr h="3633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6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2003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6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6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6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MV-AKS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6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6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74611014"/>
                  </a:ext>
                </a:extLst>
              </a:tr>
              <a:tr h="3723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6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2007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DLK-AKS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6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6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6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6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00519360"/>
                  </a:ext>
                </a:extLst>
              </a:tr>
              <a:tr h="3723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6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2011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6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6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MV-AKS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6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6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6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4921716"/>
                  </a:ext>
                </a:extLst>
              </a:tr>
              <a:tr h="3633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6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2012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6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6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6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6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DLK-AKS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6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60827124"/>
                  </a:ext>
                </a:extLst>
              </a:tr>
              <a:tr h="3723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2013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6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6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6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DLK-AKS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64614677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3164" y="1193789"/>
            <a:ext cx="826472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Medžiagų koncentracijų DLK-AKS ir MV-AKS viršijimai 2001-2013 m.</a:t>
            </a:r>
          </a:p>
          <a:p>
            <a:pPr algn="just" defTabSz="914400" eaLnBrk="0" hangingPunct="0"/>
            <a:endParaRPr lang="lv-LV" sz="2000" b="1" dirty="0">
              <a:latin typeface="+mn-lt"/>
            </a:endParaRPr>
          </a:p>
          <a:p>
            <a:pPr algn="just" defTabSz="914400" eaLnBrk="0" hangingPunct="0"/>
            <a:r>
              <a:rPr lang="lv-LV" sz="2000" b="1" dirty="0">
                <a:latin typeface="+mn-lt"/>
              </a:rPr>
              <a:t>LTR127 </a:t>
            </a:r>
            <a:r>
              <a:rPr lang="lt-LT" sz="2000" b="1" dirty="0">
                <a:latin typeface="+mn-lt"/>
              </a:rPr>
              <a:t>Skirvytė ties Rusne</a:t>
            </a:r>
            <a:endParaRPr lang="en-US" sz="2000" b="1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913" y="6424364"/>
            <a:ext cx="6621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Prepared for each monitoring station with multiple EQS exceedances</a:t>
            </a:r>
          </a:p>
        </p:txBody>
      </p:sp>
    </p:spTree>
    <p:extLst>
      <p:ext uri="{BB962C8B-B14F-4D97-AF65-F5344CB8AC3E}">
        <p14:creationId xmlns:p14="http://schemas.microsoft.com/office/powerpoint/2010/main" val="2148808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atura vietturis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07170" y="4008329"/>
            <a:ext cx="4676037" cy="2566638"/>
          </a:xfrm>
          <a:prstGeom prst="rect">
            <a:avLst/>
          </a:prstGeom>
        </p:spPr>
      </p:pic>
      <p:pic>
        <p:nvPicPr>
          <p:cNvPr id="8" name="Attēls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502" y="1256490"/>
            <a:ext cx="4645555" cy="27007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00980" y="1256490"/>
            <a:ext cx="3453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/>
              <a:t>LTR127 </a:t>
            </a:r>
            <a:r>
              <a:rPr lang="lt-LT" b="1" dirty="0"/>
              <a:t>Skirvytė ties Rusne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000980" y="2095131"/>
            <a:ext cx="3630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 err="1"/>
              <a:t>Pb</a:t>
            </a:r>
            <a:r>
              <a:rPr lang="lv-LV" sz="1600" dirty="0"/>
              <a:t> ir jo </a:t>
            </a:r>
            <a:r>
              <a:rPr lang="lv-LV" sz="1600" dirty="0" err="1"/>
              <a:t>junginių</a:t>
            </a:r>
            <a:r>
              <a:rPr lang="lv-LV" sz="1600" dirty="0"/>
              <a:t> (</a:t>
            </a:r>
            <a:r>
              <a:rPr lang="lv-LV" sz="1600" dirty="0" err="1"/>
              <a:t>medžiaga</a:t>
            </a:r>
            <a:r>
              <a:rPr lang="lv-LV" sz="1600" dirty="0"/>
              <a:t> Nr. 20) </a:t>
            </a:r>
            <a:r>
              <a:rPr lang="lv-LV" sz="1600" u="sng" dirty="0" err="1"/>
              <a:t>monitoringo</a:t>
            </a:r>
            <a:r>
              <a:rPr lang="lv-LV" sz="1600" u="sng" dirty="0"/>
              <a:t> </a:t>
            </a:r>
            <a:r>
              <a:rPr lang="lv-LV" sz="1600" u="sng" dirty="0" err="1"/>
              <a:t>vandenyje</a:t>
            </a:r>
            <a:r>
              <a:rPr lang="lv-LV" sz="1600" u="sng" dirty="0"/>
              <a:t> </a:t>
            </a:r>
            <a:r>
              <a:rPr lang="lv-LV" sz="1600" u="sng" dirty="0" err="1"/>
              <a:t>duomenys</a:t>
            </a:r>
            <a:r>
              <a:rPr lang="lv-LV" sz="1600" u="sng" dirty="0"/>
              <a:t> </a:t>
            </a:r>
            <a:r>
              <a:rPr lang="lv-LV" sz="1600" dirty="0"/>
              <a:t>2001‑2014 m.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577047" y="5716946"/>
            <a:ext cx="3530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lt-LT" sz="1600" dirty="0"/>
              <a:t>Pb ir jo junginių (medžiaga Nr. 20) </a:t>
            </a:r>
            <a:r>
              <a:rPr lang="lt-LT" sz="1600" u="sng" dirty="0"/>
              <a:t>vidutinių metų koncentracijų </a:t>
            </a:r>
            <a:r>
              <a:rPr lang="lt-LT" sz="1600" dirty="0"/>
              <a:t>vandenyje duomenys 2001-2014 m.</a:t>
            </a:r>
            <a:endParaRPr lang="en-US" sz="1600" dirty="0"/>
          </a:p>
        </p:txBody>
      </p:sp>
      <p:sp>
        <p:nvSpPr>
          <p:cNvPr id="16" name="Virsraksts 1"/>
          <p:cNvSpPr txBox="1">
            <a:spLocks/>
          </p:cNvSpPr>
          <p:nvPr/>
        </p:nvSpPr>
        <p:spPr bwMode="auto">
          <a:xfrm>
            <a:off x="-71082" y="-2812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b="1" dirty="0">
                <a:solidFill>
                  <a:schemeClr val="bg1"/>
                </a:solidFill>
              </a:rPr>
              <a:t>Task 3 – Assessment of water </a:t>
            </a:r>
            <a:r>
              <a:rPr lang="lv-LV" sz="3200" b="1" dirty="0" err="1">
                <a:solidFill>
                  <a:schemeClr val="bg1"/>
                </a:solidFill>
              </a:rPr>
              <a:t>chemical</a:t>
            </a:r>
            <a:r>
              <a:rPr lang="lv-LV" sz="3200" b="1" dirty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quality</a:t>
            </a:r>
            <a:r>
              <a:rPr lang="lv-LV" sz="3200" b="1" dirty="0">
                <a:solidFill>
                  <a:schemeClr val="bg1"/>
                </a:solidFill>
              </a:rPr>
              <a:t> 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826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atura vietturis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418473"/>
            <a:ext cx="4669941" cy="2444708"/>
          </a:xfrm>
          <a:prstGeom prst="rect">
            <a:avLst/>
          </a:prstGeom>
        </p:spPr>
      </p:pic>
      <p:sp>
        <p:nvSpPr>
          <p:cNvPr id="4" name="Virsraksts 1"/>
          <p:cNvSpPr>
            <a:spLocks noGrp="1"/>
          </p:cNvSpPr>
          <p:nvPr>
            <p:ph type="title"/>
          </p:nvPr>
        </p:nvSpPr>
        <p:spPr>
          <a:xfrm>
            <a:off x="0" y="74517"/>
            <a:ext cx="8067932" cy="962692"/>
          </a:xfrm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</a:rPr>
              <a:t>Task 3 – Assessment of water </a:t>
            </a:r>
            <a:r>
              <a:rPr lang="lv-LV" sz="3200" b="1" dirty="0" err="1">
                <a:solidFill>
                  <a:schemeClr val="bg1"/>
                </a:solidFill>
              </a:rPr>
              <a:t>chemical</a:t>
            </a:r>
            <a:r>
              <a:rPr lang="lv-LV" sz="3200" b="1" dirty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quality</a:t>
            </a:r>
            <a:r>
              <a:rPr lang="lv-LV" sz="3200" b="1" dirty="0">
                <a:solidFill>
                  <a:schemeClr val="bg1"/>
                </a:solidFill>
              </a:rPr>
              <a:t> 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7" name="Attēls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4707" y="3926629"/>
            <a:ext cx="4669941" cy="24447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08847" y="1535838"/>
            <a:ext cx="3542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/>
              <a:t>LTR49 </a:t>
            </a:r>
            <a:r>
              <a:rPr lang="en-US" b="1" dirty="0" err="1"/>
              <a:t>Neris</a:t>
            </a:r>
            <a:r>
              <a:rPr lang="en-US" b="1" dirty="0"/>
              <a:t> </a:t>
            </a:r>
            <a:r>
              <a:rPr lang="en-US" b="1" dirty="0" err="1"/>
              <a:t>žemiau</a:t>
            </a:r>
            <a:r>
              <a:rPr lang="en-US" b="1" dirty="0"/>
              <a:t> </a:t>
            </a:r>
            <a:r>
              <a:rPr lang="en-US" b="1" dirty="0" err="1"/>
              <a:t>Jonavos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220071" y="2225328"/>
            <a:ext cx="3630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 err="1"/>
              <a:t>Pb</a:t>
            </a:r>
            <a:r>
              <a:rPr lang="lv-LV" sz="1600" dirty="0"/>
              <a:t> ir jo </a:t>
            </a:r>
            <a:r>
              <a:rPr lang="lv-LV" sz="1600" dirty="0" err="1"/>
              <a:t>junginių</a:t>
            </a:r>
            <a:r>
              <a:rPr lang="lv-LV" sz="1600" dirty="0"/>
              <a:t> (</a:t>
            </a:r>
            <a:r>
              <a:rPr lang="lv-LV" sz="1600" dirty="0" err="1"/>
              <a:t>medžiaga</a:t>
            </a:r>
            <a:r>
              <a:rPr lang="lv-LV" sz="1600" dirty="0"/>
              <a:t> Nr. 20) </a:t>
            </a:r>
            <a:r>
              <a:rPr lang="lv-LV" sz="1600" u="sng" dirty="0" err="1"/>
              <a:t>monitoringo</a:t>
            </a:r>
            <a:r>
              <a:rPr lang="lv-LV" sz="1600" u="sng" dirty="0"/>
              <a:t> </a:t>
            </a:r>
            <a:r>
              <a:rPr lang="lv-LV" sz="1600" u="sng" dirty="0" err="1"/>
              <a:t>vandenyje</a:t>
            </a:r>
            <a:r>
              <a:rPr lang="lv-LV" sz="1600" u="sng" dirty="0"/>
              <a:t> </a:t>
            </a:r>
            <a:r>
              <a:rPr lang="lv-LV" sz="1600" u="sng" dirty="0" err="1"/>
              <a:t>duomenys</a:t>
            </a:r>
            <a:r>
              <a:rPr lang="lv-LV" sz="1600" u="sng" dirty="0"/>
              <a:t> </a:t>
            </a:r>
            <a:r>
              <a:rPr lang="lv-LV" sz="1600" dirty="0"/>
              <a:t>2000‑2003 m.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503844" y="4733484"/>
            <a:ext cx="3530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lt-LT" sz="1600" dirty="0"/>
              <a:t>Pb ir jo junginių (medžiaga Nr. 20) </a:t>
            </a:r>
            <a:r>
              <a:rPr lang="lt-LT" sz="1600" u="sng" dirty="0"/>
              <a:t>vidutinių metų koncentracijų </a:t>
            </a:r>
            <a:r>
              <a:rPr lang="lt-LT" sz="1600" dirty="0"/>
              <a:t>vandenyje duomenys 2000-2003 m.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12346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0" y="1369"/>
            <a:ext cx="8229600" cy="1143000"/>
          </a:xfrm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</a:rPr>
              <a:t>Task 3 – Assessment of </a:t>
            </a:r>
            <a:r>
              <a:rPr lang="lv-LV" sz="3200" b="1" dirty="0" err="1">
                <a:solidFill>
                  <a:schemeClr val="bg1"/>
                </a:solidFill>
              </a:rPr>
              <a:t>chemical</a:t>
            </a:r>
            <a:r>
              <a:rPr lang="lv-LV" sz="3200" b="1" dirty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quality</a:t>
            </a:r>
            <a:r>
              <a:rPr lang="lv-LV" sz="3200" b="1" dirty="0">
                <a:solidFill>
                  <a:schemeClr val="bg1"/>
                </a:solidFill>
              </a:rPr>
              <a:t> - </a:t>
            </a:r>
            <a:r>
              <a:rPr lang="lv-LV" sz="3200" b="1" dirty="0" err="1">
                <a:solidFill>
                  <a:schemeClr val="bg1"/>
                </a:solidFill>
              </a:rPr>
              <a:t>biota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" name="Satura vietturis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3497" y="1698426"/>
            <a:ext cx="7676103" cy="40131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3497" y="5819686"/>
            <a:ext cx="3542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/>
              <a:t>LTR49 </a:t>
            </a:r>
            <a:r>
              <a:rPr lang="en-US" b="1" dirty="0" err="1"/>
              <a:t>Neris</a:t>
            </a:r>
            <a:r>
              <a:rPr lang="en-US" b="1" dirty="0"/>
              <a:t> </a:t>
            </a:r>
            <a:r>
              <a:rPr lang="en-US" b="1" dirty="0" err="1"/>
              <a:t>žemiau</a:t>
            </a:r>
            <a:r>
              <a:rPr lang="en-US" b="1" dirty="0"/>
              <a:t> </a:t>
            </a:r>
            <a:r>
              <a:rPr lang="en-US" b="1" dirty="0" err="1"/>
              <a:t>Jonavos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70210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1"/>
          <p:cNvSpPr>
            <a:spLocks noGrp="1"/>
          </p:cNvSpPr>
          <p:nvPr>
            <p:ph type="title"/>
          </p:nvPr>
        </p:nvSpPr>
        <p:spPr>
          <a:xfrm>
            <a:off x="0" y="-39164"/>
            <a:ext cx="8229600" cy="1143000"/>
          </a:xfrm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</a:rPr>
              <a:t>Task 3 – Assessment of </a:t>
            </a:r>
            <a:r>
              <a:rPr lang="lv-LV" sz="3200" b="1" dirty="0" err="1">
                <a:solidFill>
                  <a:schemeClr val="bg1"/>
                </a:solidFill>
              </a:rPr>
              <a:t>water</a:t>
            </a:r>
            <a:r>
              <a:rPr lang="lv-LV" sz="3200" b="1" dirty="0">
                <a:solidFill>
                  <a:schemeClr val="bg1"/>
                </a:solidFill>
              </a:rPr>
              <a:t> </a:t>
            </a:r>
            <a:r>
              <a:rPr lang="lv-LV" sz="3200" b="1" dirty="0" err="1">
                <a:solidFill>
                  <a:schemeClr val="bg1"/>
                </a:solidFill>
              </a:rPr>
              <a:t>chemical</a:t>
            </a:r>
            <a:r>
              <a:rPr lang="lv-LV" sz="3200" b="1" dirty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quality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8" name="Attēls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5" y="1278212"/>
            <a:ext cx="5274310" cy="3449320"/>
          </a:xfrm>
          <a:prstGeom prst="rect">
            <a:avLst/>
          </a:prstGeom>
          <a:noFill/>
        </p:spPr>
      </p:pic>
      <p:pic>
        <p:nvPicPr>
          <p:cNvPr id="7" name="Attēls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5711" y="3285868"/>
            <a:ext cx="5285690" cy="34567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97118" y="1615736"/>
            <a:ext cx="2889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err="1"/>
              <a:t>Baltijos</a:t>
            </a:r>
            <a:r>
              <a:rPr lang="lv-LV" dirty="0"/>
              <a:t> </a:t>
            </a:r>
            <a:r>
              <a:rPr lang="lv-LV" dirty="0" err="1"/>
              <a:t>jura</a:t>
            </a:r>
            <a:r>
              <a:rPr lang="lv-LV" dirty="0"/>
              <a:t> (</a:t>
            </a:r>
            <a:r>
              <a:rPr lang="lv-LV" dirty="0" err="1"/>
              <a:t>monitoringo</a:t>
            </a:r>
            <a:r>
              <a:rPr lang="lv-LV" dirty="0"/>
              <a:t> vietos Nr. 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8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chemeClr val="bg1"/>
                </a:solidFill>
              </a:rPr>
              <a:t>Task 3 – Assessment of </a:t>
            </a:r>
            <a:r>
              <a:rPr lang="lv-LV" sz="2800" b="1" dirty="0" err="1">
                <a:solidFill>
                  <a:schemeClr val="bg1"/>
                </a:solidFill>
              </a:rPr>
              <a:t>chemical</a:t>
            </a:r>
            <a:r>
              <a:rPr lang="lv-LV" sz="2800" b="1" dirty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quality</a:t>
            </a:r>
            <a:r>
              <a:rPr lang="lv-LV" sz="2800" b="1" dirty="0">
                <a:solidFill>
                  <a:schemeClr val="bg1"/>
                </a:solidFill>
              </a:rPr>
              <a:t> </a:t>
            </a:r>
            <a:r>
              <a:rPr lang="lv-LV" sz="2800" b="1" dirty="0" err="1">
                <a:solidFill>
                  <a:schemeClr val="bg1"/>
                </a:solidFill>
              </a:rPr>
              <a:t>sediments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Satura vietturis 6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434391"/>
            <a:ext cx="6652518" cy="433968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" y="5868261"/>
            <a:ext cx="5830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err="1"/>
              <a:t>Baltijos</a:t>
            </a:r>
            <a:r>
              <a:rPr lang="lv-LV" dirty="0"/>
              <a:t> </a:t>
            </a:r>
            <a:r>
              <a:rPr lang="lv-LV" dirty="0" err="1"/>
              <a:t>jura</a:t>
            </a:r>
            <a:r>
              <a:rPr lang="lv-LV" dirty="0"/>
              <a:t> (</a:t>
            </a:r>
            <a:r>
              <a:rPr lang="lv-LV" dirty="0" err="1"/>
              <a:t>monitoringo</a:t>
            </a:r>
            <a:r>
              <a:rPr lang="lv-LV" dirty="0"/>
              <a:t> vietos Nr. 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830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>
          <a:xfrm>
            <a:off x="212725" y="0"/>
            <a:ext cx="7069138" cy="1143000"/>
          </a:xfrm>
        </p:spPr>
        <p:txBody>
          <a:bodyPr/>
          <a:lstStyle/>
          <a:p>
            <a:pPr algn="l"/>
            <a:r>
              <a:rPr lang="en-US" sz="4000" b="1">
                <a:solidFill>
                  <a:schemeClr val="bg1"/>
                </a:solidFill>
              </a:rPr>
              <a:t>Task 4 – monitoring program optimization</a:t>
            </a:r>
          </a:p>
        </p:txBody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>
          <a:xfrm>
            <a:off x="212725" y="1290638"/>
            <a:ext cx="8637588" cy="4525962"/>
          </a:xfrm>
        </p:spPr>
        <p:txBody>
          <a:bodyPr/>
          <a:lstStyle/>
          <a:p>
            <a:pPr algn="just">
              <a:spcBef>
                <a:spcPct val="0"/>
              </a:spcBef>
              <a:spcAft>
                <a:spcPts val="1200"/>
              </a:spcAft>
            </a:pPr>
            <a:r>
              <a:rPr lang="en-US" b="1" dirty="0"/>
              <a:t>Surface water monitoring program by water type</a:t>
            </a:r>
            <a:r>
              <a:rPr lang="en-US" dirty="0"/>
              <a:t> (Baltic sea, Couronian Lagoon, Rivers and Lakes) and </a:t>
            </a:r>
            <a:r>
              <a:rPr lang="en-US" b="1" dirty="0"/>
              <a:t>by matrices </a:t>
            </a:r>
            <a:r>
              <a:rPr lang="en-US" dirty="0"/>
              <a:t>(water, bottom sediments, biota) </a:t>
            </a:r>
            <a:r>
              <a:rPr lang="en-US" b="1" dirty="0">
                <a:solidFill>
                  <a:srgbClr val="0070C0"/>
                </a:solidFill>
              </a:rPr>
              <a:t>will be </a:t>
            </a:r>
            <a:r>
              <a:rPr lang="en-US" b="1" dirty="0"/>
              <a:t>developed</a:t>
            </a:r>
          </a:p>
          <a:p>
            <a:pPr algn="just">
              <a:spcBef>
                <a:spcPct val="0"/>
              </a:spcBef>
              <a:spcAft>
                <a:spcPts val="1200"/>
              </a:spcAft>
            </a:pPr>
            <a:r>
              <a:rPr lang="en-US" dirty="0"/>
              <a:t>Surface water monitoring </a:t>
            </a:r>
            <a:r>
              <a:rPr lang="en-US" b="1" dirty="0"/>
              <a:t>program </a:t>
            </a:r>
            <a:r>
              <a:rPr lang="en-US" b="1" dirty="0">
                <a:solidFill>
                  <a:srgbClr val="0070C0"/>
                </a:solidFill>
              </a:rPr>
              <a:t>will be </a:t>
            </a:r>
            <a:r>
              <a:rPr lang="en-US" b="1" dirty="0"/>
              <a:t>compared with 2 EU countries</a:t>
            </a:r>
            <a:endParaRPr lang="en-US" dirty="0"/>
          </a:p>
          <a:p>
            <a:pPr algn="just">
              <a:spcBef>
                <a:spcPct val="0"/>
              </a:spcBef>
              <a:spcAft>
                <a:spcPts val="1200"/>
              </a:spcAft>
            </a:pPr>
            <a:r>
              <a:rPr lang="lv-LV" b="1" dirty="0" err="1">
                <a:solidFill>
                  <a:srgbClr val="0D4A87"/>
                </a:solidFill>
              </a:rPr>
              <a:t>Will</a:t>
            </a:r>
            <a:r>
              <a:rPr lang="lv-LV" b="1" dirty="0">
                <a:solidFill>
                  <a:srgbClr val="0D4A87"/>
                </a:solidFill>
              </a:rPr>
              <a:t> start</a:t>
            </a:r>
            <a:r>
              <a:rPr lang="en-US" dirty="0">
                <a:solidFill>
                  <a:srgbClr val="0D4A87"/>
                </a:solidFill>
              </a:rPr>
              <a:t>, when </a:t>
            </a:r>
            <a:r>
              <a:rPr lang="en-US" dirty="0"/>
              <a:t>most part of previous tasks will be finished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>
          <a:xfrm>
            <a:off x="1681163" y="0"/>
            <a:ext cx="5372100" cy="1143000"/>
          </a:xfrm>
        </p:spPr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Summary</a:t>
            </a:r>
          </a:p>
        </p:txBody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>
          <a:xfrm>
            <a:off x="261938" y="1412875"/>
            <a:ext cx="8604250" cy="4525963"/>
          </a:xfrm>
        </p:spPr>
        <p:txBody>
          <a:bodyPr/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lv-LV" dirty="0" err="1">
                <a:solidFill>
                  <a:srgbClr val="0D4A87"/>
                </a:solidFill>
              </a:rPr>
              <a:t>All</a:t>
            </a:r>
            <a:r>
              <a:rPr lang="lv-LV" dirty="0">
                <a:solidFill>
                  <a:srgbClr val="0D4A87"/>
                </a:solidFill>
              </a:rPr>
              <a:t> </a:t>
            </a:r>
            <a:r>
              <a:rPr lang="lv-LV" dirty="0" err="1">
                <a:solidFill>
                  <a:srgbClr val="0D4A87"/>
                </a:solidFill>
              </a:rPr>
              <a:t>task</a:t>
            </a:r>
            <a:r>
              <a:rPr lang="lv-LV" dirty="0">
                <a:solidFill>
                  <a:srgbClr val="0D4A87"/>
                </a:solidFill>
              </a:rPr>
              <a:t> </a:t>
            </a:r>
            <a:r>
              <a:rPr lang="lv-LV" dirty="0" err="1">
                <a:solidFill>
                  <a:srgbClr val="0D4A87"/>
                </a:solidFill>
              </a:rPr>
              <a:t>results</a:t>
            </a:r>
            <a:r>
              <a:rPr lang="lv-LV" dirty="0">
                <a:solidFill>
                  <a:srgbClr val="0D4A87"/>
                </a:solidFill>
              </a:rPr>
              <a:t> </a:t>
            </a:r>
            <a:r>
              <a:rPr lang="lv-LV" dirty="0" err="1">
                <a:solidFill>
                  <a:srgbClr val="0D4A87"/>
                </a:solidFill>
              </a:rPr>
              <a:t>will</a:t>
            </a:r>
            <a:r>
              <a:rPr lang="lv-LV" dirty="0">
                <a:solidFill>
                  <a:srgbClr val="0D4A87"/>
                </a:solidFill>
              </a:rPr>
              <a:t> </a:t>
            </a:r>
            <a:r>
              <a:rPr lang="lv-LV" dirty="0" err="1">
                <a:solidFill>
                  <a:srgbClr val="0D4A87"/>
                </a:solidFill>
              </a:rPr>
              <a:t>be</a:t>
            </a:r>
            <a:r>
              <a:rPr lang="lv-LV" dirty="0">
                <a:solidFill>
                  <a:srgbClr val="0D4A87"/>
                </a:solidFill>
              </a:rPr>
              <a:t> </a:t>
            </a:r>
            <a:r>
              <a:rPr lang="lv-LV" dirty="0" err="1">
                <a:solidFill>
                  <a:srgbClr val="0D4A87"/>
                </a:solidFill>
              </a:rPr>
              <a:t>summarised</a:t>
            </a:r>
            <a:r>
              <a:rPr lang="lv-LV" dirty="0">
                <a:solidFill>
                  <a:srgbClr val="0D4A87"/>
                </a:solidFill>
              </a:rPr>
              <a:t> </a:t>
            </a:r>
            <a:r>
              <a:rPr lang="lv-LV" dirty="0" err="1">
                <a:solidFill>
                  <a:srgbClr val="0D4A87"/>
                </a:solidFill>
              </a:rPr>
              <a:t>and</a:t>
            </a:r>
            <a:r>
              <a:rPr lang="lv-LV" dirty="0">
                <a:solidFill>
                  <a:srgbClr val="0D4A87"/>
                </a:solidFill>
              </a:rPr>
              <a:t> </a:t>
            </a:r>
            <a:r>
              <a:rPr lang="lv-LV" dirty="0" err="1">
                <a:solidFill>
                  <a:srgbClr val="0D4A87"/>
                </a:solidFill>
              </a:rPr>
              <a:t>supplemented</a:t>
            </a:r>
            <a:r>
              <a:rPr lang="lv-LV" dirty="0">
                <a:solidFill>
                  <a:srgbClr val="0D4A87"/>
                </a:solidFill>
              </a:rPr>
              <a:t> </a:t>
            </a:r>
            <a:r>
              <a:rPr lang="lv-LV" dirty="0" err="1">
                <a:solidFill>
                  <a:srgbClr val="0D4A87"/>
                </a:solidFill>
              </a:rPr>
              <a:t>by</a:t>
            </a:r>
            <a:r>
              <a:rPr lang="lv-LV" dirty="0">
                <a:solidFill>
                  <a:srgbClr val="0D4A87"/>
                </a:solidFill>
              </a:rPr>
              <a:t> </a:t>
            </a:r>
            <a:r>
              <a:rPr lang="lv-LV" b="1" dirty="0">
                <a:solidFill>
                  <a:srgbClr val="0D4A87"/>
                </a:solidFill>
              </a:rPr>
              <a:t>GIS </a:t>
            </a:r>
            <a:r>
              <a:rPr lang="lv-LV" b="1" dirty="0" err="1">
                <a:solidFill>
                  <a:srgbClr val="0D4A87"/>
                </a:solidFill>
              </a:rPr>
              <a:t>data</a:t>
            </a:r>
            <a:endParaRPr lang="lv-LV" b="1" dirty="0">
              <a:solidFill>
                <a:srgbClr val="0D4A87"/>
              </a:solidFill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In general </a:t>
            </a:r>
            <a:r>
              <a:rPr lang="en-US" b="1" dirty="0"/>
              <a:t>implementation of project is progressing </a:t>
            </a:r>
            <a:r>
              <a:rPr lang="en-US" b="1" dirty="0">
                <a:solidFill>
                  <a:srgbClr val="0D4A87"/>
                </a:solidFill>
              </a:rPr>
              <a:t>according to </a:t>
            </a:r>
            <a:r>
              <a:rPr lang="lv-LV" b="1" dirty="0" err="1">
                <a:solidFill>
                  <a:srgbClr val="0D4A87"/>
                </a:solidFill>
              </a:rPr>
              <a:t>prolonged</a:t>
            </a:r>
            <a:r>
              <a:rPr lang="lv-LV" b="1" dirty="0">
                <a:solidFill>
                  <a:srgbClr val="0D4A87"/>
                </a:solidFill>
              </a:rPr>
              <a:t> </a:t>
            </a:r>
            <a:r>
              <a:rPr lang="en-US" b="1" dirty="0">
                <a:solidFill>
                  <a:srgbClr val="0D4A87"/>
                </a:solidFill>
              </a:rPr>
              <a:t>plan</a:t>
            </a:r>
            <a:r>
              <a:rPr lang="en-US" dirty="0"/>
              <a:t>, all tasks are expected to be completed </a:t>
            </a:r>
            <a:r>
              <a:rPr lang="lv-LV" dirty="0"/>
              <a:t>o</a:t>
            </a:r>
            <a:r>
              <a:rPr lang="en-US" dirty="0"/>
              <a:t>n time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b="1" dirty="0"/>
              <a:t>Communication</a:t>
            </a:r>
            <a:r>
              <a:rPr lang="en-US" dirty="0"/>
              <a:t> with contracting organization is </a:t>
            </a:r>
            <a:r>
              <a:rPr lang="en-US" b="1" dirty="0"/>
              <a:t>in good level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logo_aplis_zils-01.png" descr="/Users/an/Documents/JAMUNA/DARBS/VECIE FAILI/LVVGMC/stila gramata/DARBA FAILI/ELEKTRONISKIE MEDIJI/PPT PREZENTĀCIJA/logo_aplis_zils-01.png"/>
          <p:cNvPicPr>
            <a:picLocks noChangeAspect="1"/>
          </p:cNvPicPr>
          <p:nvPr/>
        </p:nvPicPr>
        <p:blipFill>
          <a:blip r:embed="rId4" r:link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" y="612775"/>
            <a:ext cx="10795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874838" y="619125"/>
            <a:ext cx="5394325" cy="1069975"/>
          </a:xfrm>
          <a:prstGeom prst="rect">
            <a:avLst/>
          </a:prstGeom>
        </p:spPr>
        <p:txBody>
          <a:bodyPr lIns="0"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lv-LV" sz="3600" b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fontAlgn="auto">
              <a:spcAft>
                <a:spcPts val="0"/>
              </a:spcAft>
              <a:defRPr/>
            </a:pPr>
            <a:endParaRPr lang="lv-LV" sz="3600" b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lv-LV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VSIA “LATVIJAS VIDES, ĢEOLOĢIJAS UN METEOROLOĢIJAS CENTRS”</a:t>
            </a:r>
            <a:endParaRPr lang="en-US" sz="3500" cap="all" dirty="0">
              <a:solidFill>
                <a:schemeClr val="bg2"/>
              </a:solidFill>
            </a:endParaRPr>
          </a:p>
        </p:txBody>
      </p:sp>
      <p:sp>
        <p:nvSpPr>
          <p:cNvPr id="29700" name="Subtitle 2"/>
          <p:cNvSpPr txBox="1">
            <a:spLocks/>
          </p:cNvSpPr>
          <p:nvPr/>
        </p:nvSpPr>
        <p:spPr bwMode="auto">
          <a:xfrm>
            <a:off x="5072063" y="3521075"/>
            <a:ext cx="3627437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lv-LV" sz="2400">
              <a:solidFill>
                <a:schemeClr val="bg2"/>
              </a:solidFill>
              <a:latin typeface="Calibri" pitchFamily="34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lv-LV" sz="2400">
              <a:solidFill>
                <a:schemeClr val="bg2"/>
              </a:solidFill>
              <a:latin typeface="Calibri" pitchFamily="34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lv-LV" sz="2400">
                <a:solidFill>
                  <a:schemeClr val="bg2"/>
                </a:solidFill>
                <a:latin typeface="Calibri" pitchFamily="34" charset="0"/>
              </a:rPr>
              <a:t>Maskavas 165, Rīga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lv-LV" sz="2400">
                <a:solidFill>
                  <a:schemeClr val="bg2"/>
                </a:solidFill>
                <a:latin typeface="Calibri" pitchFamily="34" charset="0"/>
              </a:rPr>
              <a:t>www.meteo.lv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lv-LV" sz="2400">
                <a:solidFill>
                  <a:schemeClr val="bg2"/>
                </a:solidFill>
                <a:latin typeface="Calibri" pitchFamily="34" charset="0"/>
              </a:rPr>
              <a:t>www.lvgmc.lv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lv-LV" sz="2400">
                <a:solidFill>
                  <a:schemeClr val="bg2"/>
                </a:solidFill>
                <a:latin typeface="Calibri" pitchFamily="34" charset="0"/>
              </a:rPr>
              <a:t>lvgmc@lvgmc.lv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lv-LV" sz="2400">
                <a:solidFill>
                  <a:schemeClr val="bg2"/>
                </a:solidFill>
                <a:latin typeface="Calibri" pitchFamily="34" charset="0"/>
              </a:rPr>
              <a:t>Tālr. 67032600,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lv-LV" sz="2400">
                <a:solidFill>
                  <a:schemeClr val="bg2"/>
                </a:solidFill>
                <a:latin typeface="Calibri" pitchFamily="34" charset="0"/>
              </a:rPr>
              <a:t>Fakss 67145154</a:t>
            </a:r>
          </a:p>
        </p:txBody>
      </p:sp>
      <p:pic>
        <p:nvPicPr>
          <p:cNvPr id="5" name="Picture 4" descr="lvgmc_resize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879" y="2858791"/>
            <a:ext cx="4803960" cy="3602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>
          <a:xfrm>
            <a:off x="180975" y="198438"/>
            <a:ext cx="8229600" cy="754062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Main tasks</a:t>
            </a:r>
          </a:p>
        </p:txBody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>
          <a:xfrm>
            <a:off x="457200" y="1212850"/>
            <a:ext cx="8229600" cy="5522913"/>
          </a:xfrm>
        </p:spPr>
        <p:txBody>
          <a:bodyPr/>
          <a:lstStyle/>
          <a:p>
            <a:pPr marL="381000" indent="-381000" algn="just" defTabSz="914400" eaLnBrk="1" hangingPunct="1">
              <a:lnSpc>
                <a:spcPct val="80000"/>
              </a:lnSpc>
              <a:spcBef>
                <a:spcPts val="1200"/>
              </a:spcBef>
              <a:buFontTx/>
              <a:buAutoNum type="arabicPeriod"/>
              <a:defRPr/>
            </a:pPr>
            <a:r>
              <a:rPr lang="en-US" sz="2400" b="1" dirty="0"/>
              <a:t>Analysis of available data</a:t>
            </a:r>
            <a:r>
              <a:rPr lang="en-US" sz="2400" dirty="0"/>
              <a:t> on priority and hazardous substances </a:t>
            </a:r>
            <a:r>
              <a:rPr lang="en-US" sz="2400" b="1" dirty="0"/>
              <a:t>in</a:t>
            </a:r>
            <a:r>
              <a:rPr lang="en-US" sz="2400" dirty="0"/>
              <a:t> Lithuanian </a:t>
            </a:r>
            <a:r>
              <a:rPr lang="en-US" sz="2400" b="1" dirty="0"/>
              <a:t>environment</a:t>
            </a:r>
            <a:r>
              <a:rPr lang="en-US" sz="2400" dirty="0"/>
              <a:t>, </a:t>
            </a:r>
            <a:r>
              <a:rPr lang="en-US" sz="2400" b="1" dirty="0"/>
              <a:t>determination of pollution sources</a:t>
            </a:r>
            <a:r>
              <a:rPr lang="en-US" sz="2400" dirty="0"/>
              <a:t> (both – point and diffuse sources) and </a:t>
            </a:r>
            <a:r>
              <a:rPr lang="en-US" sz="2400" b="1" dirty="0"/>
              <a:t>amounts</a:t>
            </a:r>
            <a:r>
              <a:rPr lang="en-US" sz="2400" dirty="0"/>
              <a:t>;</a:t>
            </a:r>
          </a:p>
          <a:p>
            <a:pPr marL="381000" indent="-381000" algn="just" defTabSz="914400" eaLnBrk="1" hangingPunct="1">
              <a:lnSpc>
                <a:spcPct val="80000"/>
              </a:lnSpc>
              <a:spcBef>
                <a:spcPts val="1200"/>
              </a:spcBef>
              <a:buFontTx/>
              <a:buAutoNum type="arabicPeriod"/>
              <a:defRPr/>
            </a:pPr>
            <a:r>
              <a:rPr lang="en-US" sz="2400" b="1" dirty="0"/>
              <a:t>Monitoring</a:t>
            </a:r>
            <a:r>
              <a:rPr lang="en-US" sz="2400" dirty="0"/>
              <a:t> of priority and hazardous substances </a:t>
            </a:r>
            <a:r>
              <a:rPr lang="en-US" sz="2400" b="1" dirty="0"/>
              <a:t>in water, bottom sediments </a:t>
            </a:r>
            <a:r>
              <a:rPr lang="en-US" sz="2400" dirty="0"/>
              <a:t>and</a:t>
            </a:r>
            <a:r>
              <a:rPr lang="en-US" sz="2400" b="1" dirty="0"/>
              <a:t> biota</a:t>
            </a:r>
            <a:r>
              <a:rPr lang="en-US" sz="2400" dirty="0"/>
              <a:t>, as well as in </a:t>
            </a:r>
            <a:r>
              <a:rPr lang="en-US" sz="2400" b="1" dirty="0"/>
              <a:t>wastewaters</a:t>
            </a:r>
            <a:r>
              <a:rPr lang="en-US" sz="2400" dirty="0"/>
              <a:t> and </a:t>
            </a:r>
            <a:r>
              <a:rPr lang="en-US" sz="2400" b="1" dirty="0"/>
              <a:t>wastewater sludge </a:t>
            </a:r>
            <a:r>
              <a:rPr lang="en-US" sz="2400" dirty="0"/>
              <a:t>in Lithuania during year 2015;</a:t>
            </a:r>
          </a:p>
          <a:p>
            <a:pPr marL="381000" indent="-381000" algn="just" defTabSz="914400" eaLnBrk="1" hangingPunct="1">
              <a:lnSpc>
                <a:spcPct val="80000"/>
              </a:lnSpc>
              <a:spcBef>
                <a:spcPts val="1200"/>
              </a:spcBef>
              <a:buFontTx/>
              <a:buAutoNum type="arabicPeriod"/>
              <a:defRPr/>
            </a:pPr>
            <a:r>
              <a:rPr lang="en-US" sz="2400" b="1" dirty="0"/>
              <a:t>Assessment</a:t>
            </a:r>
            <a:r>
              <a:rPr lang="en-US" sz="2400" dirty="0"/>
              <a:t> </a:t>
            </a:r>
            <a:r>
              <a:rPr lang="en-US" sz="2400" b="1" dirty="0"/>
              <a:t>of</a:t>
            </a:r>
            <a:r>
              <a:rPr lang="en-US" sz="2400" dirty="0"/>
              <a:t> water </a:t>
            </a:r>
            <a:r>
              <a:rPr lang="en-US" sz="2400" b="1" dirty="0"/>
              <a:t>chemical quality</a:t>
            </a:r>
            <a:r>
              <a:rPr lang="en-US" sz="2400" dirty="0"/>
              <a:t>, taking into account long-term data and results from implemented projects, trend analysis;</a:t>
            </a:r>
          </a:p>
          <a:p>
            <a:pPr marL="381000" indent="-381000" algn="just" defTabSz="914400" eaLnBrk="1" hangingPunct="1">
              <a:lnSpc>
                <a:spcPct val="80000"/>
              </a:lnSpc>
              <a:spcBef>
                <a:spcPts val="1200"/>
              </a:spcBef>
              <a:buFontTx/>
              <a:buAutoNum type="arabicPeriod"/>
              <a:defRPr/>
            </a:pPr>
            <a:r>
              <a:rPr lang="en-US" sz="2400" b="1" dirty="0"/>
              <a:t>Preparation</a:t>
            </a:r>
            <a:r>
              <a:rPr lang="en-US" sz="2400" dirty="0"/>
              <a:t> </a:t>
            </a:r>
            <a:r>
              <a:rPr lang="en-US" sz="2400" b="1" dirty="0"/>
              <a:t>of</a:t>
            </a:r>
            <a:r>
              <a:rPr lang="en-US" sz="2400" dirty="0"/>
              <a:t> optimized </a:t>
            </a:r>
            <a:r>
              <a:rPr lang="en-US" sz="2400" b="1" dirty="0"/>
              <a:t>monitoring program</a:t>
            </a:r>
            <a:r>
              <a:rPr lang="en-US" sz="2400" dirty="0"/>
              <a:t> </a:t>
            </a:r>
            <a:r>
              <a:rPr lang="en-US" sz="2400" b="1" dirty="0"/>
              <a:t>for priority and hazardous substances</a:t>
            </a:r>
            <a:r>
              <a:rPr lang="en-US" sz="2400" dirty="0"/>
              <a:t> for period 2016-2021, taking into account results from first three tasks, for rivers, lakes, Couronian lagoon and Baltic Sea.</a:t>
            </a:r>
          </a:p>
          <a:p>
            <a:pPr marL="0" indent="0" algn="just" defTabSz="914400" eaLnBrk="1" hangingPunct="1">
              <a:lnSpc>
                <a:spcPct val="80000"/>
              </a:lnSpc>
              <a:spcBef>
                <a:spcPts val="1200"/>
              </a:spcBef>
              <a:buFont typeface="Arial" charset="0"/>
              <a:buNone/>
              <a:defRPr/>
            </a:pPr>
            <a:r>
              <a:rPr lang="en-US" sz="2400" dirty="0"/>
              <a:t>These steps will help to implement requirements of WFD and it’s daughter directive – EQS directive, and results will be useful for River basin management plans.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>
          <a:xfrm>
            <a:off x="274638" y="182563"/>
            <a:ext cx="6435725" cy="731837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Task 1 – Data analysis</a:t>
            </a:r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>
          <a:xfrm>
            <a:off x="274638" y="1363663"/>
            <a:ext cx="8632825" cy="4525962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  <a:defRPr/>
            </a:pPr>
            <a:r>
              <a:rPr lang="en-US" b="1" dirty="0"/>
              <a:t>Finished</a:t>
            </a:r>
            <a:r>
              <a:rPr lang="lv-LV" b="1" dirty="0"/>
              <a:t> </a:t>
            </a:r>
            <a:r>
              <a:rPr lang="en-US" dirty="0"/>
              <a:t>(presented in midterm report)</a:t>
            </a:r>
            <a:r>
              <a:rPr lang="en-US" b="1" dirty="0"/>
              <a:t>:</a:t>
            </a:r>
          </a:p>
          <a:p>
            <a:pPr algn="just" eaLnBrk="1" hangingPunct="1">
              <a:defRPr/>
            </a:pPr>
            <a:r>
              <a:rPr lang="en-US" dirty="0"/>
              <a:t>Data analysis on point source data and diffuse point pollution (agriculture and atmosphere) </a:t>
            </a:r>
          </a:p>
          <a:p>
            <a:pPr algn="just" eaLnBrk="1" hangingPunct="1">
              <a:defRPr/>
            </a:pPr>
            <a:r>
              <a:rPr lang="en-US" dirty="0"/>
              <a:t>Data analysis form AIVIKS data base about used, placed on market, imported and exported priority substances</a:t>
            </a:r>
          </a:p>
          <a:p>
            <a:pPr algn="just" eaLnBrk="1" hangingPunct="1">
              <a:defRPr/>
            </a:pPr>
            <a:r>
              <a:rPr lang="en-US" dirty="0"/>
              <a:t>Summarized results from previous projects in all matrixes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>
          <a:xfrm>
            <a:off x="228600" y="92075"/>
            <a:ext cx="6865938" cy="898525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Task 1 – Problems occurred</a:t>
            </a:r>
          </a:p>
        </p:txBody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>
          <a:xfrm>
            <a:off x="350838" y="1303338"/>
            <a:ext cx="8450262" cy="4525962"/>
          </a:xfrm>
        </p:spPr>
        <p:txBody>
          <a:bodyPr/>
          <a:lstStyle/>
          <a:p>
            <a:pPr algn="just" eaLnBrk="1" hangingPunct="1"/>
            <a:r>
              <a:rPr lang="en-US"/>
              <a:t>Data about point pollution in years 2013 and 2014 was not complete</a:t>
            </a:r>
          </a:p>
          <a:p>
            <a:pPr algn="just" eaLnBrk="1" hangingPunct="1"/>
            <a:r>
              <a:rPr lang="en-US"/>
              <a:t>Poor data from IS AIVIKS database, especially, data on import and export, which reduces possibility to prepare an inventory on priority substances</a:t>
            </a:r>
          </a:p>
          <a:p>
            <a:pPr algn="just" eaLnBrk="1" hangingPunct="1"/>
            <a:r>
              <a:rPr lang="en-US"/>
              <a:t>Lack of data about diffuse pollution from atmosphere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>
          <a:xfrm>
            <a:off x="136525" y="193675"/>
            <a:ext cx="4900613" cy="798513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Task 2 - Monitoring</a:t>
            </a:r>
          </a:p>
        </p:txBody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>
          <a:xfrm>
            <a:off x="274638" y="1479550"/>
            <a:ext cx="8694737" cy="4525963"/>
          </a:xfrm>
        </p:spPr>
        <p:txBody>
          <a:bodyPr/>
          <a:lstStyle/>
          <a:p>
            <a:pPr marL="228600" indent="-228600" algn="just" eaLnBrk="1" hangingPunct="1">
              <a:lnSpc>
                <a:spcPct val="90000"/>
              </a:lnSpc>
            </a:pPr>
            <a:r>
              <a:rPr lang="en-US" dirty="0"/>
              <a:t>Within current project all </a:t>
            </a:r>
            <a:r>
              <a:rPr lang="en-US" b="1" dirty="0"/>
              <a:t>45 priority substances </a:t>
            </a:r>
            <a:r>
              <a:rPr lang="en-US" b="1" dirty="0" err="1"/>
              <a:t>fr</a:t>
            </a:r>
            <a:r>
              <a:rPr lang="lv-LV" b="1" dirty="0"/>
              <a:t>o</a:t>
            </a:r>
            <a:r>
              <a:rPr lang="en-US" b="1" dirty="0"/>
              <a:t>m EQS Directive 2013/39/EU </a:t>
            </a:r>
            <a:r>
              <a:rPr lang="en-US" b="1" dirty="0">
                <a:latin typeface="Arial" charset="0"/>
              </a:rPr>
              <a:t>are analyzed</a:t>
            </a:r>
          </a:p>
          <a:p>
            <a:pPr marL="228600" indent="-228600" algn="just" eaLnBrk="1" hangingPunct="1">
              <a:lnSpc>
                <a:spcPct val="90000"/>
              </a:lnSpc>
              <a:buFont typeface="Arial" charset="0"/>
              <a:buNone/>
            </a:pPr>
            <a:endParaRPr lang="en-US" sz="1200" dirty="0">
              <a:solidFill>
                <a:srgbClr val="FF0000"/>
              </a:solidFill>
            </a:endParaRPr>
          </a:p>
          <a:p>
            <a:pPr marL="228600" indent="-228600" algn="just" eaLnBrk="1" hangingPunct="1">
              <a:lnSpc>
                <a:spcPct val="90000"/>
              </a:lnSpc>
            </a:pPr>
            <a:r>
              <a:rPr lang="lv-LV" b="1" dirty="0"/>
              <a:t>M</a:t>
            </a:r>
            <a:r>
              <a:rPr lang="en-US" b="1" dirty="0" err="1"/>
              <a:t>onitoring</a:t>
            </a:r>
            <a:r>
              <a:rPr lang="en-US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b="1" dirty="0"/>
              <a:t>s</a:t>
            </a:r>
            <a:r>
              <a:rPr lang="en-US" b="1" dirty="0" err="1"/>
              <a:t>urface</a:t>
            </a:r>
            <a:r>
              <a:rPr lang="en-US" b="1" dirty="0"/>
              <a:t> water</a:t>
            </a:r>
            <a:r>
              <a:rPr lang="lv-LV" b="1" dirty="0"/>
              <a:t>s</a:t>
            </a:r>
            <a:r>
              <a:rPr lang="en-US" b="1" dirty="0"/>
              <a:t>, sediments and biota </a:t>
            </a:r>
            <a:r>
              <a:rPr lang="en-US" dirty="0"/>
              <a:t>in rivers and lakes</a:t>
            </a:r>
            <a:r>
              <a:rPr lang="lv-LV" dirty="0"/>
              <a:t>, </a:t>
            </a:r>
            <a:r>
              <a:rPr lang="en-US" dirty="0"/>
              <a:t>Baltic Sea</a:t>
            </a:r>
            <a:r>
              <a:rPr lang="lv-LV" dirty="0"/>
              <a:t> </a:t>
            </a:r>
            <a:r>
              <a:rPr lang="lv-LV" dirty="0" err="1"/>
              <a:t>and</a:t>
            </a:r>
            <a:r>
              <a:rPr lang="en-US" dirty="0"/>
              <a:t> Couronian lagoon, is </a:t>
            </a:r>
            <a:r>
              <a:rPr lang="en-US" b="1" dirty="0"/>
              <a:t>almost finished</a:t>
            </a:r>
            <a:r>
              <a:rPr lang="lv-LV" b="1" dirty="0"/>
              <a:t>:</a:t>
            </a:r>
            <a:endParaRPr lang="en-US" dirty="0"/>
          </a:p>
          <a:p>
            <a:pPr marL="400050" lvl="1" indent="0" algn="just" eaLnBrk="1" hangingPunct="1">
              <a:lnSpc>
                <a:spcPct val="90000"/>
              </a:lnSpc>
              <a:buFont typeface="Arial" charset="0"/>
              <a:buNone/>
            </a:pPr>
            <a:r>
              <a:rPr lang="en-US" sz="2400" b="1" i="1" dirty="0"/>
              <a:t>~250</a:t>
            </a:r>
            <a:r>
              <a:rPr lang="en-US" sz="2400" dirty="0"/>
              <a:t> samples have been collected and analyzed during year 2015 (98 %). Miss</a:t>
            </a:r>
            <a:r>
              <a:rPr lang="lv-LV" sz="2400" dirty="0" err="1"/>
              <a:t>ing</a:t>
            </a:r>
            <a:r>
              <a:rPr lang="en-US" sz="2400" dirty="0"/>
              <a:t> samples from Baltic Sea </a:t>
            </a:r>
            <a:r>
              <a:rPr lang="lv-LV" sz="2400" dirty="0" err="1"/>
              <a:t>were</a:t>
            </a:r>
            <a:r>
              <a:rPr lang="lv-LV" sz="2400" dirty="0"/>
              <a:t> </a:t>
            </a:r>
            <a:r>
              <a:rPr lang="en-US" sz="2400" dirty="0"/>
              <a:t>collected on March 2016.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b="1" dirty="0"/>
              <a:t>Watch list monitoring </a:t>
            </a:r>
            <a:r>
              <a:rPr lang="en-US" dirty="0"/>
              <a:t>(EC decision 2015/495) </a:t>
            </a:r>
          </a:p>
          <a:p>
            <a:pPr marL="457200" lvl="1" indent="0" algn="just" eaLnBrk="1" hangingPunct="1">
              <a:lnSpc>
                <a:spcPct val="90000"/>
              </a:lnSpc>
              <a:buNone/>
            </a:pPr>
            <a:r>
              <a:rPr lang="en-US" dirty="0"/>
              <a:t> has started on beginning of March, first 4 samples (33%) </a:t>
            </a:r>
            <a:r>
              <a:rPr lang="lv-LV" dirty="0" err="1"/>
              <a:t>were</a:t>
            </a:r>
            <a:r>
              <a:rPr lang="lv-LV" dirty="0"/>
              <a:t> </a:t>
            </a:r>
            <a:r>
              <a:rPr lang="en-US" dirty="0"/>
              <a:t>collected </a:t>
            </a:r>
          </a:p>
          <a:p>
            <a:pPr marL="800100" lvl="2" indent="0" algn="just" eaLnBrk="1" hangingPunct="1">
              <a:lnSpc>
                <a:spcPct val="90000"/>
              </a:lnSpc>
              <a:buFont typeface="Arial" charset="0"/>
              <a:buNone/>
            </a:pP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atura vietturis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350" y="195310"/>
            <a:ext cx="8637300" cy="6106474"/>
          </a:xfrm>
        </p:spPr>
      </p:pic>
    </p:spTree>
    <p:extLst>
      <p:ext uri="{BB962C8B-B14F-4D97-AF65-F5344CB8AC3E}">
        <p14:creationId xmlns:p14="http://schemas.microsoft.com/office/powerpoint/2010/main" val="1240366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Task 2 - Monitoring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 algn="just" eaLnBrk="1" hangingPunct="1">
              <a:lnSpc>
                <a:spcPct val="90000"/>
              </a:lnSpc>
            </a:pPr>
            <a:r>
              <a:rPr lang="en-US" b="1" dirty="0"/>
              <a:t>Waste water monitoring </a:t>
            </a:r>
            <a:r>
              <a:rPr lang="en-US" dirty="0"/>
              <a:t>started in </a:t>
            </a:r>
            <a:r>
              <a:rPr lang="en-US" b="1" dirty="0"/>
              <a:t>July 2015</a:t>
            </a:r>
            <a:endParaRPr lang="en-US" dirty="0"/>
          </a:p>
          <a:p>
            <a:pPr marL="400050" lvl="1" indent="0" algn="just" eaLnBrk="1" hangingPunct="1">
              <a:lnSpc>
                <a:spcPct val="90000"/>
              </a:lnSpc>
              <a:buNone/>
            </a:pPr>
            <a:r>
              <a:rPr lang="en-US" sz="2400" dirty="0"/>
              <a:t>78 sampling sites have been monitored during year 2015 2 times each (96% of samples collected), missing samples will be collected on April and May 2016. </a:t>
            </a:r>
          </a:p>
          <a:p>
            <a:pPr marL="400050" lvl="1" indent="0" algn="just" eaLnBrk="1" hangingPunct="1">
              <a:lnSpc>
                <a:spcPct val="90000"/>
              </a:lnSpc>
              <a:buNone/>
            </a:pPr>
            <a:endParaRPr lang="lv-LV" sz="2400" dirty="0"/>
          </a:p>
          <a:p>
            <a:pPr marL="400050" lvl="1" indent="0" algn="just" eaLnBrk="1" hangingPunct="1">
              <a:lnSpc>
                <a:spcPct val="90000"/>
              </a:lnSpc>
              <a:buNone/>
            </a:pPr>
            <a:r>
              <a:rPr lang="en-US" sz="2400" dirty="0"/>
              <a:t>Amounts of samples</a:t>
            </a:r>
            <a:r>
              <a:rPr lang="lv-LV" sz="2400" dirty="0"/>
              <a:t> </a:t>
            </a:r>
            <a:r>
              <a:rPr lang="lv-LV" sz="2400" dirty="0" err="1"/>
              <a:t>planned</a:t>
            </a:r>
            <a:r>
              <a:rPr lang="lv-LV" sz="2400" dirty="0"/>
              <a:t>:</a:t>
            </a:r>
          </a:p>
          <a:p>
            <a:pPr marL="987425" lvl="2" indent="-187325" algn="just" eaLnBrk="1" hangingPunct="1">
              <a:lnSpc>
                <a:spcPct val="90000"/>
              </a:lnSpc>
            </a:pPr>
            <a:r>
              <a:rPr lang="en-US" sz="2000" dirty="0"/>
              <a:t>160 waste water samples</a:t>
            </a:r>
            <a:r>
              <a:rPr lang="lv-LV" sz="2000" dirty="0"/>
              <a:t>;</a:t>
            </a:r>
          </a:p>
          <a:p>
            <a:pPr marL="987425" lvl="2" indent="-187325" algn="just" eaLnBrk="1" hangingPunct="1">
              <a:lnSpc>
                <a:spcPct val="90000"/>
              </a:lnSpc>
            </a:pPr>
            <a:r>
              <a:rPr lang="en-US" sz="2000" dirty="0"/>
              <a:t>90 surface water samples</a:t>
            </a:r>
            <a:r>
              <a:rPr lang="lv-LV" sz="2000" dirty="0"/>
              <a:t>;</a:t>
            </a:r>
          </a:p>
          <a:p>
            <a:pPr marL="987425" lvl="2" indent="-187325" algn="just" eaLnBrk="1" hangingPunct="1">
              <a:lnSpc>
                <a:spcPct val="90000"/>
              </a:lnSpc>
            </a:pPr>
            <a:r>
              <a:rPr lang="en-US" sz="2000" dirty="0"/>
              <a:t>40 sewage sludge samples</a:t>
            </a:r>
            <a:r>
              <a:rPr lang="lv-LV" sz="2000" dirty="0"/>
              <a:t>;</a:t>
            </a:r>
          </a:p>
          <a:p>
            <a:pPr marL="987425" lvl="2" indent="-187325" algn="just" eaLnBrk="1" hangingPunct="1">
              <a:lnSpc>
                <a:spcPct val="90000"/>
              </a:lnSpc>
            </a:pPr>
            <a:r>
              <a:rPr lang="en-US" sz="2000" dirty="0"/>
              <a:t>40 bottom sediment samples</a:t>
            </a:r>
            <a:r>
              <a:rPr lang="lv-LV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9961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tēls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820" y="177128"/>
            <a:ext cx="8725234" cy="616864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0" y="3034"/>
            <a:ext cx="8241643" cy="1143000"/>
          </a:xfrm>
        </p:spPr>
        <p:txBody>
          <a:bodyPr/>
          <a:lstStyle/>
          <a:p>
            <a:r>
              <a:rPr lang="lv-LV" sz="4000" dirty="0" err="1">
                <a:solidFill>
                  <a:schemeClr val="bg1"/>
                </a:solidFill>
              </a:rPr>
              <a:t>Amounts</a:t>
            </a:r>
            <a:r>
              <a:rPr lang="lv-LV" sz="4000" dirty="0">
                <a:solidFill>
                  <a:schemeClr val="bg1"/>
                </a:solidFill>
              </a:rPr>
              <a:t> </a:t>
            </a:r>
            <a:r>
              <a:rPr lang="lv-LV" sz="4000" dirty="0" err="1">
                <a:solidFill>
                  <a:schemeClr val="bg1"/>
                </a:solidFill>
              </a:rPr>
              <a:t>of</a:t>
            </a:r>
            <a:r>
              <a:rPr lang="lv-LV" sz="4000" dirty="0">
                <a:solidFill>
                  <a:schemeClr val="bg1"/>
                </a:solidFill>
              </a:rPr>
              <a:t> </a:t>
            </a:r>
            <a:r>
              <a:rPr lang="lv-LV" sz="4000" dirty="0" err="1">
                <a:solidFill>
                  <a:schemeClr val="bg1"/>
                </a:solidFill>
              </a:rPr>
              <a:t>samples</a:t>
            </a:r>
            <a:r>
              <a:rPr lang="lv-LV" sz="4000" dirty="0">
                <a:solidFill>
                  <a:schemeClr val="bg1"/>
                </a:solidFill>
              </a:rPr>
              <a:t> (SW </a:t>
            </a:r>
            <a:r>
              <a:rPr lang="lv-LV" sz="4000" dirty="0" err="1">
                <a:solidFill>
                  <a:schemeClr val="bg1"/>
                </a:solidFill>
              </a:rPr>
              <a:t>and</a:t>
            </a:r>
            <a:r>
              <a:rPr lang="lv-LV" sz="4000" dirty="0">
                <a:solidFill>
                  <a:schemeClr val="bg1"/>
                </a:solidFill>
              </a:rPr>
              <a:t> WW)</a:t>
            </a:r>
            <a:endParaRPr lang="en-US" sz="4000" dirty="0">
              <a:solidFill>
                <a:schemeClr val="bg1"/>
              </a:solidFill>
            </a:endParaRPr>
          </a:p>
        </p:txBody>
      </p:sp>
      <p:graphicFrame>
        <p:nvGraphicFramePr>
          <p:cNvPr id="4" name="Satura vietturi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2304338"/>
              </p:ext>
            </p:extLst>
          </p:nvPr>
        </p:nvGraphicFramePr>
        <p:xfrm>
          <a:off x="1588886" y="1245626"/>
          <a:ext cx="6043014" cy="507194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731998">
                  <a:extLst>
                    <a:ext uri="{9D8B030D-6E8A-4147-A177-3AD203B41FA5}">
                      <a16:colId xmlns="" xmlns:a16="http://schemas.microsoft.com/office/drawing/2014/main" val="2881433035"/>
                    </a:ext>
                  </a:extLst>
                </a:gridCol>
                <a:gridCol w="3311016">
                  <a:extLst>
                    <a:ext uri="{9D8B030D-6E8A-4147-A177-3AD203B41FA5}">
                      <a16:colId xmlns="" xmlns:a16="http://schemas.microsoft.com/office/drawing/2014/main" val="3589413554"/>
                    </a:ext>
                  </a:extLst>
                </a:gridCol>
              </a:tblGrid>
              <a:tr h="4344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Parameter</a:t>
                      </a:r>
                      <a:endParaRPr lang="en-US" sz="18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Samples in Total</a:t>
                      </a:r>
                      <a:endParaRPr lang="en-US" sz="18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062548530"/>
                  </a:ext>
                </a:extLst>
              </a:tr>
              <a:tr h="727400">
                <a:tc>
                  <a:txBody>
                    <a:bodyPr/>
                    <a:lstStyle/>
                    <a:p>
                      <a:pPr algn="l" fontAlgn="b"/>
                      <a:r>
                        <a:rPr lang="lv-LV" sz="1800" u="none" strike="noStrike" dirty="0">
                          <a:effectLst/>
                        </a:rPr>
                        <a:t>C10-C13</a:t>
                      </a:r>
                      <a:r>
                        <a:rPr lang="lv-LV" sz="1800" u="none" strike="noStrike" baseline="0" dirty="0">
                          <a:effectLst/>
                        </a:rPr>
                        <a:t> </a:t>
                      </a:r>
                      <a:r>
                        <a:rPr lang="lv-LV" sz="1800" u="none" strike="noStrike" baseline="0" dirty="0" err="1">
                          <a:effectLst/>
                        </a:rPr>
                        <a:t>Chloroalkanes</a:t>
                      </a:r>
                      <a:endParaRPr lang="en-US" sz="18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357</a:t>
                      </a:r>
                      <a:endParaRPr lang="en-US" sz="1800" b="0" i="0" u="none" strike="noStrike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189757858"/>
                  </a:ext>
                </a:extLst>
              </a:tr>
              <a:tr h="434454">
                <a:tc>
                  <a:txBody>
                    <a:bodyPr/>
                    <a:lstStyle/>
                    <a:p>
                      <a:pPr algn="l" fontAlgn="b"/>
                      <a:r>
                        <a:rPr lang="lv-LV" sz="1800" u="none" strike="noStrike" dirty="0">
                          <a:effectLst/>
                        </a:rPr>
                        <a:t>DEHP</a:t>
                      </a:r>
                      <a:endParaRPr lang="en-US" sz="18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196</a:t>
                      </a:r>
                      <a:endParaRPr lang="en-US" sz="1800" b="0" i="0" u="none" strike="noStrike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373466344"/>
                  </a:ext>
                </a:extLst>
              </a:tr>
              <a:tr h="43445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PAH</a:t>
                      </a:r>
                      <a:endParaRPr lang="en-US" sz="18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491</a:t>
                      </a:r>
                      <a:endParaRPr lang="en-US" sz="1800" b="0" i="0" u="none" strike="noStrike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959881826"/>
                  </a:ext>
                </a:extLst>
              </a:tr>
              <a:tr h="43445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PFOS/PFOA</a:t>
                      </a:r>
                      <a:endParaRPr lang="en-US" sz="18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399</a:t>
                      </a:r>
                      <a:endParaRPr lang="en-US" sz="1800" b="0" i="0" u="none" strike="noStrike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049514649"/>
                  </a:ext>
                </a:extLst>
              </a:tr>
              <a:tr h="43445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Phenols</a:t>
                      </a:r>
                      <a:endParaRPr lang="en-US" sz="18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333</a:t>
                      </a:r>
                      <a:endParaRPr lang="en-US" sz="1800" b="0" i="0" u="none" strike="noStrike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467498992"/>
                  </a:ext>
                </a:extLst>
              </a:tr>
              <a:tr h="43445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Pesticides</a:t>
                      </a:r>
                      <a:endParaRPr lang="en-US" sz="18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520</a:t>
                      </a:r>
                      <a:endParaRPr lang="en-US" sz="1800" b="0" i="0" u="none" strike="noStrike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319962738"/>
                  </a:ext>
                </a:extLst>
              </a:tr>
              <a:tr h="43445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VOCs</a:t>
                      </a:r>
                      <a:endParaRPr lang="en-US" sz="18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248</a:t>
                      </a:r>
                      <a:endParaRPr lang="en-US" sz="1800" b="0" i="0" u="none" strike="noStrike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87663571"/>
                  </a:ext>
                </a:extLst>
              </a:tr>
              <a:tr h="43445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HBCDD</a:t>
                      </a:r>
                      <a:endParaRPr lang="en-US" sz="18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496</a:t>
                      </a:r>
                      <a:endParaRPr lang="en-US" sz="1800" b="0" i="0" u="none" strike="noStrike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658067270"/>
                  </a:ext>
                </a:extLst>
              </a:tr>
              <a:tr h="43445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POPs</a:t>
                      </a:r>
                      <a:endParaRPr lang="en-US" sz="18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423</a:t>
                      </a:r>
                      <a:endParaRPr lang="en-US" sz="1800" b="0" i="0" u="none" strike="noStrike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646097503"/>
                  </a:ext>
                </a:extLst>
              </a:tr>
              <a:tr h="43445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Tributyltin</a:t>
                      </a:r>
                      <a:endParaRPr lang="en-US" sz="18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472</a:t>
                      </a:r>
                      <a:endParaRPr lang="en-US" sz="18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7524977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2069" y="6417158"/>
            <a:ext cx="70375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The test reports will be prepared after </a:t>
            </a:r>
            <a:r>
              <a:rPr lang="en-US" sz="2000" b="1" dirty="0">
                <a:latin typeface="+mn-lt"/>
              </a:rPr>
              <a:t>all</a:t>
            </a:r>
            <a:r>
              <a:rPr lang="en-US" sz="2000" dirty="0">
                <a:latin typeface="+mn-lt"/>
              </a:rPr>
              <a:t> analyses will be finished</a:t>
            </a:r>
          </a:p>
        </p:txBody>
      </p:sp>
    </p:spTree>
    <p:extLst>
      <p:ext uri="{BB962C8B-B14F-4D97-AF65-F5344CB8AC3E}">
        <p14:creationId xmlns:p14="http://schemas.microsoft.com/office/powerpoint/2010/main" val="989999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VGMC 1">
      <a:dk1>
        <a:srgbClr val="0D4A87"/>
      </a:dk1>
      <a:lt1>
        <a:srgbClr val="FFFFFF"/>
      </a:lt1>
      <a:dk2>
        <a:srgbClr val="58585A"/>
      </a:dk2>
      <a:lt2>
        <a:srgbClr val="FFFFFF"/>
      </a:lt2>
      <a:accent1>
        <a:srgbClr val="476698"/>
      </a:accent1>
      <a:accent2>
        <a:srgbClr val="22305F"/>
      </a:accent2>
      <a:accent3>
        <a:srgbClr val="758DB2"/>
      </a:accent3>
      <a:accent4>
        <a:srgbClr val="D1D9DD"/>
      </a:accent4>
      <a:accent5>
        <a:srgbClr val="797978"/>
      </a:accent5>
      <a:accent6>
        <a:srgbClr val="9A9A9A"/>
      </a:accent6>
      <a:hlink>
        <a:srgbClr val="758DB2"/>
      </a:hlink>
      <a:folHlink>
        <a:srgbClr val="DDDDD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</TotalTime>
  <Words>1059</Words>
  <Application>Microsoft Office PowerPoint</Application>
  <PresentationFormat>On-screen Show (4:3)</PresentationFormat>
  <Paragraphs>162</Paragraphs>
  <Slides>19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Main tasks</vt:lpstr>
      <vt:lpstr>Task 1 – Data analysis</vt:lpstr>
      <vt:lpstr>Task 1 – Problems occurred</vt:lpstr>
      <vt:lpstr>Task 2 - Monitoring</vt:lpstr>
      <vt:lpstr>PowerPoint Presentation</vt:lpstr>
      <vt:lpstr>Task 2 - Monitoring</vt:lpstr>
      <vt:lpstr>PowerPoint Presentation</vt:lpstr>
      <vt:lpstr>Amounts of samples (SW and WW)</vt:lpstr>
      <vt:lpstr>Task 3 – Assessment of water chemical quality </vt:lpstr>
      <vt:lpstr>Task 3 – Assessment of water chemical quality </vt:lpstr>
      <vt:lpstr>PowerPoint Presentation</vt:lpstr>
      <vt:lpstr>Task 3 – Assessment of water chemical quality </vt:lpstr>
      <vt:lpstr>Task 3 – Assessment of chemical quality - biota</vt:lpstr>
      <vt:lpstr>Task 3 – Assessment of water chemical quality</vt:lpstr>
      <vt:lpstr>Task 3 – Assessment of chemical quality sediments</vt:lpstr>
      <vt:lpstr>Task 4 – monitoring program optimization</vt:lpstr>
      <vt:lpstr>Summary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Andrejs Lavrinovičs</dc:creator>
  <cp:lastModifiedBy>Mindaugas Šimanskis</cp:lastModifiedBy>
  <cp:revision>89</cp:revision>
  <dcterms:created xsi:type="dcterms:W3CDTF">2015-02-06T10:22:10Z</dcterms:created>
  <dcterms:modified xsi:type="dcterms:W3CDTF">2016-04-14T06:20:08Z</dcterms:modified>
</cp:coreProperties>
</file>